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x="0" y="0"/>
          <a:ext cx="0" cy="0"/>
          <a:chOff x="0" y="0"/>
          <a:chExt cx="0" cy="0"/>
        </a:xfrm>
      </p:grpSpPr>
      <p:sp>
        <p:nvSpPr>
          <p:cNvPr id="14" name="Shape 14"/>
          <p:cNvSpPr txBox="1"/>
          <p:nvPr>
            <p:ph type="ctrTitle"/>
          </p:nvPr>
        </p:nvSpPr>
        <p:spPr>
          <a:xfrm>
            <a:off x="1997075" y="1095856"/>
            <a:ext cx="6400799" cy="1102500"/>
          </a:xfrm>
          <a:prstGeom prst="rect">
            <a:avLst/>
          </a:prstGeom>
        </p:spPr>
        <p:txBody>
          <a:bodyPr anchorCtr="0" anchor="b" bIns="91425" lIns="91425" rIns="91425" tIns="91425"/>
          <a:lstStyle>
            <a:lvl1pPr>
              <a:spcBef>
                <a:spcPts val="0"/>
              </a:spcBef>
              <a:buSzPct val="100000"/>
              <a:defRPr b="1" sz="4800"/>
            </a:lvl1pPr>
            <a:lvl2pPr>
              <a:spcBef>
                <a:spcPts val="0"/>
              </a:spcBef>
              <a:buSzPct val="100000"/>
              <a:defRPr b="1" sz="4800"/>
            </a:lvl2pPr>
            <a:lvl3pPr>
              <a:spcBef>
                <a:spcPts val="0"/>
              </a:spcBef>
              <a:buSzPct val="100000"/>
              <a:defRPr b="1" sz="4800"/>
            </a:lvl3pPr>
            <a:lvl4pPr>
              <a:spcBef>
                <a:spcPts val="0"/>
              </a:spcBef>
              <a:buSzPct val="100000"/>
              <a:defRPr b="1" sz="4800"/>
            </a:lvl4pPr>
            <a:lvl5pPr>
              <a:spcBef>
                <a:spcPts val="0"/>
              </a:spcBef>
              <a:buSzPct val="100000"/>
              <a:defRPr b="1" sz="4800"/>
            </a:lvl5pPr>
            <a:lvl6pPr>
              <a:spcBef>
                <a:spcPts val="0"/>
              </a:spcBef>
              <a:buSzPct val="100000"/>
              <a:defRPr b="1" sz="4800"/>
            </a:lvl6pPr>
            <a:lvl7pPr>
              <a:spcBef>
                <a:spcPts val="0"/>
              </a:spcBef>
              <a:buSzPct val="100000"/>
              <a:defRPr b="1" sz="4800"/>
            </a:lvl7pPr>
            <a:lvl8pPr>
              <a:spcBef>
                <a:spcPts val="0"/>
              </a:spcBef>
              <a:buSzPct val="100000"/>
              <a:defRPr b="1" sz="4800"/>
            </a:lvl8pPr>
            <a:lvl9pPr>
              <a:spcBef>
                <a:spcPts val="0"/>
              </a:spcBef>
              <a:buSzPct val="100000"/>
              <a:defRPr b="1" sz="4800"/>
            </a:lvl9pPr>
          </a:lstStyle>
          <a:p/>
        </p:txBody>
      </p:sp>
      <p:sp>
        <p:nvSpPr>
          <p:cNvPr id="15" name="Shape 15"/>
          <p:cNvSpPr txBox="1"/>
          <p:nvPr>
            <p:ph idx="1" type="subTitle"/>
          </p:nvPr>
        </p:nvSpPr>
        <p:spPr>
          <a:xfrm>
            <a:off x="1997075" y="2251802"/>
            <a:ext cx="6400799" cy="871800"/>
          </a:xfrm>
          <a:prstGeom prst="rect">
            <a:avLst/>
          </a:prstGeom>
        </p:spPr>
        <p:txBody>
          <a:bodyPr anchorCtr="0" anchor="t" bIns="91425" lIns="91425" rIns="91425" tIns="91425"/>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p:txBody>
      </p:sp>
      <p:sp>
        <p:nvSpPr>
          <p:cNvPr id="16" name="Shape 16"/>
          <p:cNvSpPr/>
          <p:nvPr/>
        </p:nvSpPr>
        <p:spPr>
          <a:xfrm>
            <a:off x="0" y="0"/>
            <a:ext cx="3135299" cy="51434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17" name="Shape 17"/>
          <p:cNvSpPr/>
          <p:nvPr/>
        </p:nvSpPr>
        <p:spPr>
          <a:xfrm>
            <a:off x="3175" y="0"/>
            <a:ext cx="635000" cy="609600"/>
          </a:xfrm>
          <a:custGeom>
            <a:pathLst>
              <a:path extrusionOk="0" h="512" w="40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18" name="Shape 18"/>
          <p:cNvSpPr/>
          <p:nvPr/>
        </p:nvSpPr>
        <p:spPr>
          <a:xfrm>
            <a:off x="3175" y="1916906"/>
            <a:ext cx="635000" cy="611981"/>
          </a:xfrm>
          <a:custGeom>
            <a:pathLst>
              <a:path extrusionOk="0" h="514" w="40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19" name="Shape 19"/>
          <p:cNvSpPr/>
          <p:nvPr/>
        </p:nvSpPr>
        <p:spPr>
          <a:xfrm>
            <a:off x="3175" y="1307306"/>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0" name="Shape 20"/>
          <p:cNvSpPr/>
          <p:nvPr/>
        </p:nvSpPr>
        <p:spPr>
          <a:xfrm>
            <a:off x="152400" y="1307306"/>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1" name="Shape 21"/>
          <p:cNvSpPr/>
          <p:nvPr/>
        </p:nvSpPr>
        <p:spPr>
          <a:xfrm>
            <a:off x="152400" y="3226593"/>
            <a:ext cx="1317625" cy="609600"/>
          </a:xfrm>
          <a:custGeom>
            <a:pathLst>
              <a:path extrusionOk="0" h="512" w="83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22" name="Shape 22"/>
          <p:cNvSpPr/>
          <p:nvPr/>
        </p:nvSpPr>
        <p:spPr>
          <a:xfrm>
            <a:off x="152400" y="2614612"/>
            <a:ext cx="1317625" cy="611981"/>
          </a:xfrm>
          <a:custGeom>
            <a:pathLst>
              <a:path extrusionOk="0" h="514" w="83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3" name="Shape 23"/>
          <p:cNvSpPr/>
          <p:nvPr/>
        </p:nvSpPr>
        <p:spPr>
          <a:xfrm>
            <a:off x="984250" y="2614612"/>
            <a:ext cx="1322387" cy="611981"/>
          </a:xfrm>
          <a:custGeom>
            <a:pathLst>
              <a:path extrusionOk="0" h="514" w="833">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4" name="Shape 24"/>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5" name="Shape 25"/>
          <p:cNvSpPr/>
          <p:nvPr/>
        </p:nvSpPr>
        <p:spPr>
          <a:xfrm>
            <a:off x="984250" y="4533900"/>
            <a:ext cx="1322387" cy="609600"/>
          </a:xfrm>
          <a:custGeom>
            <a:pathLst>
              <a:path extrusionOk="0" h="512" w="833">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26" name="Shape 26"/>
          <p:cNvSpPr/>
          <p:nvPr/>
        </p:nvSpPr>
        <p:spPr>
          <a:xfrm>
            <a:off x="984250" y="3924300"/>
            <a:ext cx="1322387" cy="609600"/>
          </a:xfrm>
          <a:custGeom>
            <a:pathLst>
              <a:path extrusionOk="0" h="512" w="833">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7" name="Shape 27"/>
          <p:cNvSpPr/>
          <p:nvPr/>
        </p:nvSpPr>
        <p:spPr>
          <a:xfrm>
            <a:off x="1820863" y="3924300"/>
            <a:ext cx="1317625" cy="609600"/>
          </a:xfrm>
          <a:custGeom>
            <a:pathLst>
              <a:path extrusionOk="0" h="512" w="83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28" name="Shape 28"/>
          <p:cNvSpPr/>
          <p:nvPr/>
        </p:nvSpPr>
        <p:spPr>
          <a:xfrm>
            <a:off x="3175" y="609600"/>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29" name="Shape 29"/>
          <p:cNvSpPr/>
          <p:nvPr/>
        </p:nvSpPr>
        <p:spPr>
          <a:xfrm>
            <a:off x="152400" y="1916906"/>
            <a:ext cx="1317625" cy="611981"/>
          </a:xfrm>
          <a:custGeom>
            <a:pathLst>
              <a:path extrusionOk="0" h="514" w="83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0" name="Shape 30"/>
          <p:cNvSpPr/>
          <p:nvPr/>
        </p:nvSpPr>
        <p:spPr>
          <a:xfrm>
            <a:off x="984250" y="3226593"/>
            <a:ext cx="1322387" cy="609600"/>
          </a:xfrm>
          <a:custGeom>
            <a:pathLst>
              <a:path extrusionOk="0" h="512" w="833">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1" name="Shape 31"/>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2" name="Shape 32"/>
          <p:cNvSpPr/>
          <p:nvPr/>
        </p:nvSpPr>
        <p:spPr>
          <a:xfrm>
            <a:off x="1820863" y="4533900"/>
            <a:ext cx="1317625" cy="609600"/>
          </a:xfrm>
          <a:custGeom>
            <a:pathLst>
              <a:path extrusionOk="0" h="512" w="83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3" name="Shape 33"/>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4" name="Shape 34"/>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35" name="Shape 35"/>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36" name="Shape 36"/>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37" name="Shape 3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38" name="Shape 3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39" name="Shape 3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40" name="Shape 40"/>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41" name="Shape 41"/>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42" name="Shape 42"/>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43" name="Shape 4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44" name="Shape 44"/>
        <p:cNvGrpSpPr/>
        <p:nvPr/>
      </p:nvGrpSpPr>
      <p:grpSpPr>
        <a:xfrm>
          <a:off x="0" y="0"/>
          <a:ext cx="0" cy="0"/>
          <a:chOff x="0" y="0"/>
          <a:chExt cx="0" cy="0"/>
        </a:xfrm>
      </p:grpSpPr>
      <p:sp>
        <p:nvSpPr>
          <p:cNvPr id="45" name="Shape 45"/>
          <p:cNvSpPr txBox="1"/>
          <p:nvPr>
            <p:ph type="title"/>
          </p:nvPr>
        </p:nvSpPr>
        <p:spPr>
          <a:xfrm>
            <a:off x="457200" y="205978"/>
            <a:ext cx="687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6" name="Shape 46"/>
          <p:cNvSpPr txBox="1"/>
          <p:nvPr>
            <p:ph idx="1" type="body"/>
          </p:nvPr>
        </p:nvSpPr>
        <p:spPr>
          <a:xfrm>
            <a:off x="457200" y="1200150"/>
            <a:ext cx="8229600" cy="36303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7" name="Shape 4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48" name="Shape 4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49" name="Shape 4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50" name="Shape 50"/>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51" name="Shape 5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2" name="Shape 52"/>
        <p:cNvGrpSpPr/>
        <p:nvPr/>
      </p:nvGrpSpPr>
      <p:grpSpPr>
        <a:xfrm>
          <a:off x="0" y="0"/>
          <a:ext cx="0" cy="0"/>
          <a:chOff x="0" y="0"/>
          <a:chExt cx="0" cy="0"/>
        </a:xfrm>
      </p:grpSpPr>
      <p:sp>
        <p:nvSpPr>
          <p:cNvPr id="53" name="Shape 53"/>
          <p:cNvSpPr txBox="1"/>
          <p:nvPr>
            <p:ph type="title"/>
          </p:nvPr>
        </p:nvSpPr>
        <p:spPr>
          <a:xfrm>
            <a:off x="457200" y="205978"/>
            <a:ext cx="687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 type="body"/>
          </p:nvPr>
        </p:nvSpPr>
        <p:spPr>
          <a:xfrm>
            <a:off x="457200" y="1200150"/>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55" name="Shape 55"/>
          <p:cNvSpPr txBox="1"/>
          <p:nvPr>
            <p:ph idx="2" type="body"/>
          </p:nvPr>
        </p:nvSpPr>
        <p:spPr>
          <a:xfrm>
            <a:off x="4648200" y="1200150"/>
            <a:ext cx="4038599" cy="3630300"/>
          </a:xfrm>
          <a:prstGeom prst="rect">
            <a:avLst/>
          </a:prstGeom>
        </p:spPr>
        <p:txBody>
          <a:bodyPr anchorCtr="0" anchor="t" bIns="91425" lIns="91425" rIns="91425" tIns="91425"/>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56" name="Shape 56"/>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57" name="Shape 57"/>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58" name="Shape 58"/>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59" name="Shape 59"/>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60" name="Shape 6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687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64" name="Shape 64"/>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65" name="Shape 65"/>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66" name="Shape 66"/>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67" name="Shape 67"/>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68" name="Shape 68"/>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69" name="Shape 69"/>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70" name="Shape 70"/>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71" name="Shape 7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2" name="Shape 72"/>
        <p:cNvGrpSpPr/>
        <p:nvPr/>
      </p:nvGrpSpPr>
      <p:grpSpPr>
        <a:xfrm>
          <a:off x="0" y="0"/>
          <a:ext cx="0" cy="0"/>
          <a:chOff x="0" y="0"/>
          <a:chExt cx="0" cy="0"/>
        </a:xfrm>
      </p:grpSpPr>
      <p:sp>
        <p:nvSpPr>
          <p:cNvPr id="73" name="Shape 73"/>
          <p:cNvSpPr txBox="1"/>
          <p:nvPr>
            <p:ph idx="1" type="body"/>
          </p:nvPr>
        </p:nvSpPr>
        <p:spPr>
          <a:xfrm>
            <a:off x="1574800" y="3320653"/>
            <a:ext cx="5486399" cy="513300"/>
          </a:xfrm>
          <a:prstGeom prst="rect">
            <a:avLst/>
          </a:prstGeom>
        </p:spPr>
        <p:txBody>
          <a:bodyPr anchorCtr="0" anchor="t" bIns="91425" lIns="91425" rIns="91425" tIns="91425"/>
          <a:lstStyle>
            <a:lvl1pPr algn="ctr">
              <a:spcBef>
                <a:spcPts val="0"/>
              </a:spcBef>
              <a:buSzPct val="100000"/>
              <a:buNone/>
              <a:defRPr sz="1800"/>
            </a:lvl1pPr>
          </a:lstStyle>
          <a:p/>
        </p:txBody>
      </p:sp>
      <p:sp>
        <p:nvSpPr>
          <p:cNvPr id="74" name="Shape 74"/>
          <p:cNvSpPr/>
          <p:nvPr/>
        </p:nvSpPr>
        <p:spPr>
          <a:xfrm>
            <a:off x="3175" y="2614612"/>
            <a:ext cx="635000" cy="611981"/>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75" name="Shape 75"/>
          <p:cNvSpPr/>
          <p:nvPr/>
        </p:nvSpPr>
        <p:spPr>
          <a:xfrm>
            <a:off x="3175" y="3226593"/>
            <a:ext cx="635000" cy="6096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76" name="Shape 76"/>
          <p:cNvSpPr/>
          <p:nvPr/>
        </p:nvSpPr>
        <p:spPr>
          <a:xfrm>
            <a:off x="152400" y="4533900"/>
            <a:ext cx="1317625" cy="6096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a:spcBef>
                <a:spcPts val="0"/>
              </a:spcBef>
              <a:buNone/>
            </a:pPr>
            <a:r>
              <a:t/>
            </a:r>
            <a:endParaRPr/>
          </a:p>
        </p:txBody>
      </p:sp>
      <p:sp>
        <p:nvSpPr>
          <p:cNvPr id="77" name="Shape 77"/>
          <p:cNvSpPr/>
          <p:nvPr/>
        </p:nvSpPr>
        <p:spPr>
          <a:xfrm>
            <a:off x="152400" y="3924300"/>
            <a:ext cx="1317625" cy="6096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78" name="Shape 78"/>
          <p:cNvSpPr/>
          <p:nvPr/>
        </p:nvSpPr>
        <p:spPr>
          <a:xfrm>
            <a:off x="7415211" y="0"/>
            <a:ext cx="1555750" cy="612226"/>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79" name="Shape 79"/>
          <p:cNvSpPr/>
          <p:nvPr/>
        </p:nvSpPr>
        <p:spPr>
          <a:xfrm>
            <a:off x="8397875" y="1310183"/>
            <a:ext cx="746125" cy="610209"/>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80" name="Shape 80"/>
          <p:cNvSpPr/>
          <p:nvPr/>
        </p:nvSpPr>
        <p:spPr>
          <a:xfrm>
            <a:off x="8397875" y="1920392"/>
            <a:ext cx="746125" cy="610209"/>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81" name="Shape 81"/>
          <p:cNvSpPr/>
          <p:nvPr/>
        </p:nvSpPr>
        <p:spPr>
          <a:xfrm>
            <a:off x="7415211" y="612225"/>
            <a:ext cx="1555750" cy="610209"/>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a:spcBef>
                <a:spcPts val="0"/>
              </a:spcBef>
              <a:buNone/>
            </a:pPr>
            <a:r>
              <a:t/>
            </a:r>
            <a:endParaRPr/>
          </a:p>
        </p:txBody>
      </p:sp>
      <p:sp>
        <p:nvSpPr>
          <p:cNvPr id="82" name="Shape 8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3" name="Shape 83"/>
        <p:cNvGrpSpPr/>
        <p:nvPr/>
      </p:nvGrpSpPr>
      <p:grpSpPr>
        <a:xfrm>
          <a:off x="0" y="0"/>
          <a:ext cx="0" cy="0"/>
          <a:chOff x="0" y="0"/>
          <a:chExt cx="0" cy="0"/>
        </a:xfrm>
      </p:grpSpPr>
      <p:sp>
        <p:nvSpPr>
          <p:cNvPr id="84" name="Shape 8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r="100%" t="100%"/>
          </a:path>
          <a:tileRect b="-100%" l="-100%"/>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6879600" cy="857400"/>
          </a:xfrm>
          <a:prstGeom prst="rect">
            <a:avLst/>
          </a:prstGeom>
          <a:noFill/>
          <a:ln>
            <a:noFill/>
          </a:ln>
        </p:spPr>
        <p:txBody>
          <a:bodyPr anchorCtr="0" anchor="b" bIns="91425" lIns="91425" rIns="91425" tIns="91425"/>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p:txBody>
      </p:sp>
      <p:sp>
        <p:nvSpPr>
          <p:cNvPr id="6" name="Shape 6"/>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p:txBody>
      </p:sp>
      <p:sp>
        <p:nvSpPr>
          <p:cNvPr id="7" name="Shape 7"/>
          <p:cNvSpPr/>
          <p:nvPr/>
        </p:nvSpPr>
        <p:spPr>
          <a:xfrm>
            <a:off x="0" y="0"/>
            <a:ext cx="3135299" cy="51434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8" name="Shape 8"/>
          <p:cNvSpPr/>
          <p:nvPr/>
        </p:nvSpPr>
        <p:spPr>
          <a:xfrm>
            <a:off x="3175" y="4533900"/>
            <a:ext cx="635000" cy="6096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a:spcBef>
                <a:spcPts val="0"/>
              </a:spcBef>
              <a:buNone/>
            </a:pPr>
            <a:r>
              <a:t/>
            </a:r>
            <a:endParaRPr/>
          </a:p>
        </p:txBody>
      </p:sp>
      <p:sp>
        <p:nvSpPr>
          <p:cNvPr id="9" name="Shape 9"/>
          <p:cNvSpPr/>
          <p:nvPr/>
        </p:nvSpPr>
        <p:spPr>
          <a:xfrm>
            <a:off x="3175" y="3924300"/>
            <a:ext cx="635000" cy="6096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10" name="Shape 10"/>
          <p:cNvSpPr/>
          <p:nvPr/>
        </p:nvSpPr>
        <p:spPr>
          <a:xfrm>
            <a:off x="8397875" y="2017"/>
            <a:ext cx="746125" cy="610209"/>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anchorCtr="0" anchor="t" bIns="45700" lIns="91425" rIns="91425" tIns="45700">
            <a:noAutofit/>
          </a:bodyPr>
          <a:lstStyle/>
          <a:p>
            <a:pPr>
              <a:spcBef>
                <a:spcPts val="0"/>
              </a:spcBef>
              <a:buNone/>
            </a:pPr>
            <a:r>
              <a:t/>
            </a:r>
            <a:endParaRPr/>
          </a:p>
        </p:txBody>
      </p:sp>
      <p:sp>
        <p:nvSpPr>
          <p:cNvPr id="11" name="Shape 11"/>
          <p:cNvSpPr/>
          <p:nvPr/>
        </p:nvSpPr>
        <p:spPr>
          <a:xfrm>
            <a:off x="8397875" y="612225"/>
            <a:ext cx="746125" cy="607183"/>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anchorCtr="0" anchor="t" bIns="45700" lIns="91425" rIns="91425" tIns="45700">
            <a:noAutofit/>
          </a:bodyPr>
          <a:lstStyle/>
          <a:p>
            <a:pPr>
              <a:spcBef>
                <a:spcPts val="0"/>
              </a:spcBef>
              <a:buNone/>
            </a:pPr>
            <a:r>
              <a:t/>
            </a:r>
            <a:endParaRPr/>
          </a:p>
        </p:txBody>
      </p:sp>
      <p:sp>
        <p:nvSpPr>
          <p:cNvPr id="12" name="Shape 12"/>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ctrTitle"/>
          </p:nvPr>
        </p:nvSpPr>
        <p:spPr>
          <a:xfrm>
            <a:off x="1997075" y="1095856"/>
            <a:ext cx="6400799" cy="1102500"/>
          </a:xfrm>
          <a:prstGeom prst="rect">
            <a:avLst/>
          </a:prstGeom>
        </p:spPr>
        <p:txBody>
          <a:bodyPr anchorCtr="0" anchor="b" bIns="91425" lIns="91425" rIns="91425" tIns="91425">
            <a:noAutofit/>
          </a:bodyPr>
          <a:lstStyle/>
          <a:p>
            <a:pPr>
              <a:spcBef>
                <a:spcPts val="0"/>
              </a:spcBef>
              <a:buNone/>
            </a:pPr>
            <a:r>
              <a:rPr lang="en" sz="3500"/>
              <a:t>Introductions to Argumentative Essays</a:t>
            </a:r>
          </a:p>
        </p:txBody>
      </p:sp>
      <p:sp>
        <p:nvSpPr>
          <p:cNvPr id="87" name="Shape 87"/>
          <p:cNvSpPr txBox="1"/>
          <p:nvPr>
            <p:ph idx="1" type="subTitle"/>
          </p:nvPr>
        </p:nvSpPr>
        <p:spPr>
          <a:xfrm>
            <a:off x="1997075" y="2251802"/>
            <a:ext cx="6400799" cy="871800"/>
          </a:xfrm>
          <a:prstGeom prst="rect">
            <a:avLst/>
          </a:prstGeom>
        </p:spPr>
        <p:txBody>
          <a:bodyPr anchorCtr="0" anchor="t" bIns="91425" lIns="91425" rIns="91425" tIns="91425">
            <a:noAutofit/>
          </a:bodyPr>
          <a:lstStyle/>
          <a:p>
            <a:pPr>
              <a:spcBef>
                <a:spcPts val="0"/>
              </a:spcBef>
              <a:buNone/>
            </a:pPr>
            <a:r>
              <a:rPr i="1" lang="en" sz="2500"/>
              <a:t>LT: I can write an effective introduction to an argumentative essay.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a:t>Elements of an Introduction</a:t>
            </a:r>
          </a:p>
        </p:txBody>
      </p:sp>
      <p:sp>
        <p:nvSpPr>
          <p:cNvPr id="93" name="Shape 93"/>
          <p:cNvSpPr txBox="1"/>
          <p:nvPr>
            <p:ph idx="1" type="body"/>
          </p:nvPr>
        </p:nvSpPr>
        <p:spPr>
          <a:xfrm>
            <a:off x="457205" y="1145460"/>
            <a:ext cx="8229600" cy="3630300"/>
          </a:xfrm>
          <a:prstGeom prst="rect">
            <a:avLst/>
          </a:prstGeom>
        </p:spPr>
        <p:txBody>
          <a:bodyPr anchorCtr="0" anchor="t" bIns="91425" lIns="91425" rIns="91425" tIns="91425">
            <a:noAutofit/>
          </a:bodyPr>
          <a:lstStyle/>
          <a:p>
            <a:pPr rtl="0">
              <a:spcBef>
                <a:spcPts val="0"/>
              </a:spcBef>
              <a:buNone/>
            </a:pPr>
            <a:r>
              <a:rPr lang="en" sz="2700"/>
              <a:t>1st- Introduce the topic (Hook us)</a:t>
            </a:r>
          </a:p>
          <a:p>
            <a:pPr rtl="0">
              <a:spcBef>
                <a:spcPts val="0"/>
              </a:spcBef>
              <a:buNone/>
            </a:pPr>
            <a:r>
              <a:t/>
            </a:r>
            <a:endParaRPr sz="2700"/>
          </a:p>
          <a:p>
            <a:pPr rtl="0">
              <a:spcBef>
                <a:spcPts val="0"/>
              </a:spcBef>
              <a:buNone/>
            </a:pPr>
            <a:r>
              <a:rPr lang="en" sz="2700"/>
              <a:t>2nd- Establish the importance of the topic</a:t>
            </a:r>
          </a:p>
          <a:p>
            <a:pPr rtl="0">
              <a:spcBef>
                <a:spcPts val="0"/>
              </a:spcBef>
              <a:buNone/>
            </a:pPr>
            <a:r>
              <a:t/>
            </a:r>
            <a:endParaRPr sz="2700"/>
          </a:p>
          <a:p>
            <a:pPr rtl="0">
              <a:spcBef>
                <a:spcPts val="0"/>
              </a:spcBef>
              <a:buNone/>
            </a:pPr>
            <a:r>
              <a:rPr lang="en" sz="2700"/>
              <a:t>3rd- Explain the various opinions about the topic</a:t>
            </a:r>
          </a:p>
          <a:p>
            <a:pPr rtl="0">
              <a:spcBef>
                <a:spcPts val="0"/>
              </a:spcBef>
              <a:buNone/>
            </a:pPr>
            <a:r>
              <a:t/>
            </a:r>
            <a:endParaRPr sz="2700"/>
          </a:p>
          <a:p>
            <a:pPr rtl="0">
              <a:spcBef>
                <a:spcPts val="0"/>
              </a:spcBef>
              <a:buNone/>
            </a:pPr>
            <a:r>
              <a:rPr lang="en" sz="2700"/>
              <a:t>4th- Preview Argument</a:t>
            </a:r>
          </a:p>
          <a:p>
            <a:pPr rtl="0">
              <a:spcBef>
                <a:spcPts val="0"/>
              </a:spcBef>
              <a:buNone/>
            </a:pPr>
            <a:r>
              <a:t/>
            </a:r>
            <a:endParaRPr sz="2700"/>
          </a:p>
          <a:p>
            <a:pPr>
              <a:spcBef>
                <a:spcPts val="0"/>
              </a:spcBef>
              <a:buNone/>
            </a:pPr>
            <a:r>
              <a:rPr lang="en" sz="2700"/>
              <a:t>5th- Thesis Statement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a:t>1st- Introduce the Topic	</a:t>
            </a:r>
          </a:p>
        </p:txBody>
      </p:sp>
      <p:sp>
        <p:nvSpPr>
          <p:cNvPr id="99" name="Shape 99"/>
          <p:cNvSpPr txBox="1"/>
          <p:nvPr>
            <p:ph idx="1" type="body"/>
          </p:nvPr>
        </p:nvSpPr>
        <p:spPr>
          <a:xfrm>
            <a:off x="457200" y="1276714"/>
            <a:ext cx="8229600" cy="3630300"/>
          </a:xfrm>
          <a:prstGeom prst="rect">
            <a:avLst/>
          </a:prstGeom>
        </p:spPr>
        <p:txBody>
          <a:bodyPr anchorCtr="0" anchor="t" bIns="91425" lIns="91425" rIns="91425" tIns="91425">
            <a:noAutofit/>
          </a:bodyPr>
          <a:lstStyle/>
          <a:p>
            <a:pPr indent="457200">
              <a:spcBef>
                <a:spcPts val="0"/>
              </a:spcBef>
              <a:buNone/>
            </a:pPr>
            <a:r>
              <a:rPr lang="en"/>
              <a:t>The results are in and scientists agree that climate change is not just a myth, rather it is an actuality we need to accept. Yet the rhetoric surrounding the debate, media coverage in particular, has contributed to a skewed view on how urgent the matter really is.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a:t>2nd- Establish Importance	</a:t>
            </a:r>
          </a:p>
        </p:txBody>
      </p:sp>
      <p:sp>
        <p:nvSpPr>
          <p:cNvPr id="105" name="Shape 105"/>
          <p:cNvSpPr txBox="1"/>
          <p:nvPr>
            <p:ph idx="1" type="body"/>
          </p:nvPr>
        </p:nvSpPr>
        <p:spPr>
          <a:xfrm>
            <a:off x="457200" y="1200150"/>
            <a:ext cx="8229600" cy="3630300"/>
          </a:xfrm>
          <a:prstGeom prst="rect">
            <a:avLst/>
          </a:prstGeom>
        </p:spPr>
        <p:txBody>
          <a:bodyPr anchorCtr="0" anchor="t" bIns="91425" lIns="91425" rIns="91425" tIns="91425">
            <a:noAutofit/>
          </a:bodyPr>
          <a:lstStyle/>
          <a:p>
            <a:pPr>
              <a:spcBef>
                <a:spcPts val="0"/>
              </a:spcBef>
              <a:buNone/>
            </a:pPr>
            <a:r>
              <a:rPr lang="en"/>
              <a:t>With Antartica and Greenland making up over ninety percent of the earth's water, and Greenland melting at exceedingly faster rates, the rhetoric used to discuss climate change should reflect the issue as a matter of reality, rather than a possibility.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a:t>3rd- Explain Different Views</a:t>
            </a:r>
          </a:p>
        </p:txBody>
      </p:sp>
      <p:sp>
        <p:nvSpPr>
          <p:cNvPr id="111" name="Shape 111"/>
          <p:cNvSpPr txBox="1"/>
          <p:nvPr>
            <p:ph idx="1" type="body"/>
          </p:nvPr>
        </p:nvSpPr>
        <p:spPr>
          <a:xfrm>
            <a:off x="347821" y="1063375"/>
            <a:ext cx="8229600" cy="3630300"/>
          </a:xfrm>
          <a:prstGeom prst="rect">
            <a:avLst/>
          </a:prstGeom>
        </p:spPr>
        <p:txBody>
          <a:bodyPr anchorCtr="0" anchor="t" bIns="91425" lIns="91425" rIns="91425" tIns="91425">
            <a:noAutofit/>
          </a:bodyPr>
          <a:lstStyle/>
          <a:p>
            <a:pPr>
              <a:spcBef>
                <a:spcPts val="0"/>
              </a:spcBef>
              <a:buNone/>
            </a:pPr>
            <a:r>
              <a:rPr lang="en" sz="2900"/>
              <a:t>Currently, some argue the debate around climate change poses a chance that it may not be as serious as originally thought. However, many others claim that the rhetoric used to talk about the facts has been constructed for political convenience. Result of this discord is a scientist versus public relations debate.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a:t>4th- Preview Argument</a:t>
            </a:r>
          </a:p>
        </p:txBody>
      </p:sp>
      <p:sp>
        <p:nvSpPr>
          <p:cNvPr id="117" name="Shape 117"/>
          <p:cNvSpPr txBox="1"/>
          <p:nvPr>
            <p:ph idx="1" type="body"/>
          </p:nvPr>
        </p:nvSpPr>
        <p:spPr>
          <a:xfrm>
            <a:off x="284388" y="953985"/>
            <a:ext cx="8229600" cy="3630300"/>
          </a:xfrm>
          <a:prstGeom prst="rect">
            <a:avLst/>
          </a:prstGeom>
        </p:spPr>
        <p:txBody>
          <a:bodyPr anchorCtr="0" anchor="t" bIns="91425" lIns="91425" rIns="91425" tIns="91425">
            <a:noAutofit/>
          </a:bodyPr>
          <a:lstStyle/>
          <a:p>
            <a:pPr>
              <a:spcBef>
                <a:spcPts val="0"/>
              </a:spcBef>
              <a:buNone/>
            </a:pPr>
            <a:r>
              <a:rPr lang="en" sz="2900"/>
              <a:t>In order for citizens to fully understand climate change and the serious threat it poses on our future, we need to first examine the various views the public has. We then must analyze the reason for these various opinions, specifically the impact rhetoric has on pulic belief. And last, we must consider the change that must be made in how we discuss the issue.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57200" y="205978"/>
            <a:ext cx="6879600" cy="857400"/>
          </a:xfrm>
          <a:prstGeom prst="rect">
            <a:avLst/>
          </a:prstGeom>
        </p:spPr>
        <p:txBody>
          <a:bodyPr anchorCtr="0" anchor="b" bIns="91425" lIns="91425" rIns="91425" tIns="91425">
            <a:noAutofit/>
          </a:bodyPr>
          <a:lstStyle/>
          <a:p>
            <a:pPr>
              <a:spcBef>
                <a:spcPts val="0"/>
              </a:spcBef>
              <a:buNone/>
            </a:pPr>
            <a:r>
              <a:rPr lang="en"/>
              <a:t>5th- Thesis</a:t>
            </a:r>
          </a:p>
        </p:txBody>
      </p:sp>
      <p:sp>
        <p:nvSpPr>
          <p:cNvPr id="123" name="Shape 123"/>
          <p:cNvSpPr txBox="1"/>
          <p:nvPr>
            <p:ph idx="1" type="body"/>
          </p:nvPr>
        </p:nvSpPr>
        <p:spPr>
          <a:xfrm>
            <a:off x="358759" y="1063375"/>
            <a:ext cx="8229600" cy="3630300"/>
          </a:xfrm>
          <a:prstGeom prst="rect">
            <a:avLst/>
          </a:prstGeom>
        </p:spPr>
        <p:txBody>
          <a:bodyPr anchorCtr="0" anchor="t" bIns="91425" lIns="91425" rIns="91425" tIns="91425">
            <a:noAutofit/>
          </a:bodyPr>
          <a:lstStyle/>
          <a:p>
            <a:pPr>
              <a:spcBef>
                <a:spcPts val="0"/>
              </a:spcBef>
              <a:buNone/>
            </a:pPr>
            <a:r>
              <a:rPr lang="en"/>
              <a:t>After this thorough analysis, we will find that rhetoric plays the biggest factor forming public opinion about climate change and we must, as citizens, demand the debate recognize climate change as a matter to be addressed now, rather than the future.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164066" y="272709"/>
            <a:ext cx="6879600" cy="317100"/>
          </a:xfrm>
          <a:prstGeom prst="rect">
            <a:avLst/>
          </a:prstGeom>
        </p:spPr>
        <p:txBody>
          <a:bodyPr anchorCtr="0" anchor="b" bIns="91425" lIns="91425" rIns="91425" tIns="91425">
            <a:noAutofit/>
          </a:bodyPr>
          <a:lstStyle/>
          <a:p>
            <a:pPr>
              <a:spcBef>
                <a:spcPts val="0"/>
              </a:spcBef>
              <a:buNone/>
            </a:pPr>
            <a:r>
              <a:rPr lang="en" sz="2800"/>
              <a:t>Put it Together</a:t>
            </a:r>
          </a:p>
        </p:txBody>
      </p:sp>
      <p:sp>
        <p:nvSpPr>
          <p:cNvPr id="129" name="Shape 129"/>
          <p:cNvSpPr txBox="1"/>
          <p:nvPr>
            <p:ph idx="1" type="body"/>
          </p:nvPr>
        </p:nvSpPr>
        <p:spPr>
          <a:xfrm>
            <a:off x="0" y="392936"/>
            <a:ext cx="8785200" cy="3973499"/>
          </a:xfrm>
          <a:prstGeom prst="rect">
            <a:avLst/>
          </a:prstGeom>
        </p:spPr>
        <p:txBody>
          <a:bodyPr anchorCtr="0" anchor="t" bIns="91425" lIns="91425" rIns="91425" tIns="91425">
            <a:noAutofit/>
          </a:bodyPr>
          <a:lstStyle/>
          <a:p>
            <a:pPr indent="457200" rtl="0">
              <a:spcBef>
                <a:spcPts val="0"/>
              </a:spcBef>
              <a:buNone/>
            </a:pPr>
            <a:r>
              <a:rPr lang="en" sz="1600"/>
              <a:t>The results are in and scientists agree that climate change is not just a myth, rather it is an actuality we need to accept. Yet the rhetoric surrounding the debate, media coverage in particular, has contributed to a skewed view on how urgent the matter really is. </a:t>
            </a:r>
            <a:r>
              <a:rPr lang="en" sz="1700"/>
              <a:t>With Antartica and Greenland making up over ninety percent of the earth's water, and Greenland melting at exceedingly faster rates, the rhetoric used to discuss climate change should reflect the issue as a matter of reality, rather than a possibility. Currently, some argue the debate around climate change poses a chance that it may not be as serious as originally thought. However, many others claim that the rhetoric used to talk about the facts has been constructed for political convenience. Result of this discord is a scientist versus public relations debate. In order for citizens to fully understand climate change and the serious threat it poses on our future, we need to first examine the various views the public has. We then must analyze the reason for these various opinions, specifically the impact rhetoric has on pulic belief. And last, we must consider the change that must be made in how we discuss the issue. After this thorough analysis, we will find that rhetoric plays the biggest factor forming public opinion about climate change and we must, as citizens, demand the debate recognize climate change as a matter to be addressed now, rather than the future.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